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058400" cx="7772400"/>
  <p:notesSz cx="6858000" cy="9144000"/>
  <p:embeddedFontLst>
    <p:embeddedFont>
      <p:font typeface="Halant"/>
      <p:regular r:id="rId18"/>
      <p:bold r:id="rId19"/>
    </p:embeddedFont>
    <p:embeddedFont>
      <p:font typeface="Plus Jakarta Sans"/>
      <p:regular r:id="rId20"/>
      <p:bold r:id="rId21"/>
      <p:italic r:id="rId22"/>
      <p:boldItalic r:id="rId23"/>
    </p:embeddedFont>
    <p:embeddedFont>
      <p:font typeface="Inter"/>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5D1A773-1C2C-45C0-92DB-E25F436131EB}">
  <a:tblStyle styleId="{D5D1A773-1C2C-45C0-92DB-E25F436131E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Inter-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italic.fntdata"/><Relationship Id="rId25" Type="http://schemas.openxmlformats.org/officeDocument/2006/relationships/font" Target="fonts/Inter-bold.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165c9e0c0_0_2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165c9e0c0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d736f7ab7e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d736f7ab7e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d736f7ab7e_0_1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d736f7ab7e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219a4e95d6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219a4e95d6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d736f7ab7e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d736f7ab7e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d736f7ab7e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d736f7ab7e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d736f7ab7e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d736f7ab7e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d736f7ab7e_0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d736f7ab7e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d736f7ab7e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d736f7ab7e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d736f7ab7e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d736f7ab7e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d736f7ab7e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d736f7ab7e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hyperlink" Target="https://commons.wikimedia.org/wiki/File:Chiang_Kai-shek%EF%BC%88%E8%94%A3%E4%B8%AD%E6%AD%A3%EF%BC%89.jpg" TargetMode="External"/><Relationship Id="rId8" Type="http://schemas.openxmlformats.org/officeDocument/2006/relationships/hyperlink" Target="https://commons.wikimedia.org/wiki/File:Mao_Zedong_portrait.jp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 Id="rId6" Type="http://schemas.openxmlformats.org/officeDocument/2006/relationships/hyperlink" Target="https://en.wikipedia.org/wiki/File:Communist_purge.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XGf1xn6WL8Q" TargetMode="External"/><Relationship Id="rId6" Type="http://schemas.openxmlformats.org/officeDocument/2006/relationships/image" Target="../media/image8.png"/><Relationship Id="rId7" Type="http://schemas.openxmlformats.org/officeDocument/2006/relationships/image" Target="../media/image4.png"/><Relationship Id="rId8" Type="http://schemas.openxmlformats.org/officeDocument/2006/relationships/hyperlink" Target="https://en.wikipedia.org/wiki/File:1938_Mao_Zedong_Zhang_Guotao_in_Yan%27an.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Two Sides of the Chinese Civil War </a:t>
            </a:r>
            <a:endParaRPr b="1" sz="22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and Their Leaders</a:t>
            </a:r>
            <a:endParaRPr b="1" sz="22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pic>
        <p:nvPicPr>
          <p:cNvPr id="59" name="Google Shape;59;p13"/>
          <p:cNvPicPr preferRelativeResize="0"/>
          <p:nvPr/>
        </p:nvPicPr>
        <p:blipFill rotWithShape="1">
          <a:blip r:embed="rId5">
            <a:alphaModFix/>
          </a:blip>
          <a:srcRect b="9846" l="13669" r="6997" t="3625"/>
          <a:stretch/>
        </p:blipFill>
        <p:spPr>
          <a:xfrm>
            <a:off x="1421250" y="3059575"/>
            <a:ext cx="1638300" cy="2266950"/>
          </a:xfrm>
          <a:prstGeom prst="rect">
            <a:avLst/>
          </a:prstGeom>
          <a:noFill/>
          <a:ln>
            <a:noFill/>
          </a:ln>
        </p:spPr>
      </p:pic>
      <p:pic>
        <p:nvPicPr>
          <p:cNvPr id="60" name="Google Shape;60;p13"/>
          <p:cNvPicPr preferRelativeResize="0"/>
          <p:nvPr/>
        </p:nvPicPr>
        <p:blipFill rotWithShape="1">
          <a:blip r:embed="rId6">
            <a:alphaModFix/>
          </a:blip>
          <a:srcRect b="0" l="8647" r="10150" t="0"/>
          <a:stretch/>
        </p:blipFill>
        <p:spPr>
          <a:xfrm>
            <a:off x="4994400" y="3059563"/>
            <a:ext cx="1619250" cy="2447925"/>
          </a:xfrm>
          <a:prstGeom prst="rect">
            <a:avLst/>
          </a:prstGeom>
          <a:noFill/>
          <a:ln>
            <a:noFill/>
          </a:ln>
        </p:spPr>
      </p:pic>
      <p:graphicFrame>
        <p:nvGraphicFramePr>
          <p:cNvPr id="61" name="Google Shape;61;p13"/>
          <p:cNvGraphicFramePr/>
          <p:nvPr/>
        </p:nvGraphicFramePr>
        <p:xfrm>
          <a:off x="457250" y="958463"/>
          <a:ext cx="3000000" cy="3000000"/>
        </p:xfrm>
        <a:graphic>
          <a:graphicData uri="http://schemas.openxmlformats.org/drawingml/2006/table">
            <a:tbl>
              <a:tblPr>
                <a:noFill/>
                <a:tableStyleId>{D5D1A773-1C2C-45C0-92DB-E25F436131EB}</a:tableStyleId>
              </a:tblPr>
              <a:tblGrid>
                <a:gridCol w="6718475"/>
              </a:tblGrid>
              <a:tr h="12700">
                <a:tc>
                  <a:txBody>
                    <a:bodyPr/>
                    <a:lstStyle/>
                    <a:p>
                      <a:pPr indent="0" lvl="0" marL="0" rtl="0" algn="l">
                        <a:spcBef>
                          <a:spcPts val="0"/>
                        </a:spcBef>
                        <a:spcAft>
                          <a:spcPts val="0"/>
                        </a:spcAft>
                        <a:buNone/>
                      </a:pPr>
                      <a:r>
                        <a:rPr lang="en" sz="1200">
                          <a:solidFill>
                            <a:srgbClr val="222222"/>
                          </a:solidFill>
                          <a:highlight>
                            <a:srgbClr val="FFFFFF"/>
                          </a:highlight>
                          <a:latin typeface="Inter"/>
                          <a:ea typeface="Inter"/>
                          <a:cs typeface="Inter"/>
                          <a:sym typeface="Inter"/>
                        </a:rPr>
                        <a:t>The Qing Dynasty was overthrown in 1911 by revolutionaries backed by the military. This was the last dynasty to rule China. This started a long civil war that lasted from 1912 to 1949.  Though there were many different factions, there were two major groups in the civil war, the Nationalist Party and the Chinese Communist Party. </a:t>
                      </a:r>
                      <a:endParaRPr sz="1200">
                        <a:solidFill>
                          <a:srgbClr val="222222"/>
                        </a:solidFill>
                        <a:highlight>
                          <a:srgbClr val="FFFFFF"/>
                        </a:highlight>
                        <a:latin typeface="Inter"/>
                        <a:ea typeface="Inter"/>
                        <a:cs typeface="Inter"/>
                        <a:sym typeface="Inter"/>
                      </a:endParaRPr>
                    </a:p>
                    <a:p>
                      <a:pPr indent="0" lvl="0" marL="0" rtl="0" algn="l">
                        <a:spcBef>
                          <a:spcPts val="600"/>
                        </a:spcBef>
                        <a:spcAft>
                          <a:spcPts val="0"/>
                        </a:spcAft>
                        <a:buNone/>
                      </a:pPr>
                      <a:r>
                        <a:rPr b="1" lang="en" sz="1200">
                          <a:latin typeface="Inter"/>
                          <a:ea typeface="Inter"/>
                          <a:cs typeface="Inter"/>
                          <a:sym typeface="Inter"/>
                        </a:rPr>
                        <a:t>Directions: </a:t>
                      </a:r>
                      <a:r>
                        <a:rPr lang="en" sz="1200">
                          <a:solidFill>
                            <a:srgbClr val="222222"/>
                          </a:solidFill>
                          <a:highlight>
                            <a:srgbClr val="FFFFFF"/>
                          </a:highlight>
                          <a:latin typeface="Inter"/>
                          <a:ea typeface="Inter"/>
                          <a:cs typeface="Inter"/>
                          <a:sym typeface="Inter"/>
                        </a:rPr>
                        <a:t>Read about those two factions and their leaders below, then answer the questions that follow.  </a:t>
                      </a:r>
                      <a:endParaRPr b="1" sz="1200">
                        <a:latin typeface="Inter"/>
                        <a:ea typeface="Inter"/>
                        <a:cs typeface="Inter"/>
                        <a:sym typeface="Inter"/>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graphicFrame>
        <p:nvGraphicFramePr>
          <p:cNvPr id="62" name="Google Shape;62;p13"/>
          <p:cNvGraphicFramePr/>
          <p:nvPr/>
        </p:nvGraphicFramePr>
        <p:xfrm>
          <a:off x="328138" y="2286200"/>
          <a:ext cx="3000000" cy="3000000"/>
        </p:xfrm>
        <a:graphic>
          <a:graphicData uri="http://schemas.openxmlformats.org/drawingml/2006/table">
            <a:tbl>
              <a:tblPr>
                <a:noFill/>
                <a:tableStyleId>{D5D1A773-1C2C-45C0-92DB-E25F436131EB}</a:tableStyleId>
              </a:tblPr>
              <a:tblGrid>
                <a:gridCol w="2197925"/>
                <a:gridCol w="1368650"/>
                <a:gridCol w="3027250"/>
                <a:gridCol w="382850"/>
              </a:tblGrid>
              <a:tr h="3778675">
                <a:tc gridSpan="2">
                  <a:txBody>
                    <a:bodyPr/>
                    <a:lstStyle/>
                    <a:p>
                      <a:pPr indent="0" lvl="0" marL="0" rtl="0" algn="ctr">
                        <a:spcBef>
                          <a:spcPts val="0"/>
                        </a:spcBef>
                        <a:spcAft>
                          <a:spcPts val="0"/>
                        </a:spcAft>
                        <a:buNone/>
                      </a:pPr>
                      <a:r>
                        <a:rPr b="1" lang="en" sz="1200">
                          <a:latin typeface="Inter"/>
                          <a:ea typeface="Inter"/>
                          <a:cs typeface="Inter"/>
                          <a:sym typeface="Inter"/>
                        </a:rPr>
                        <a:t>The Nationalist Party (Kuomintang, KMT)</a:t>
                      </a:r>
                      <a:endParaRPr b="1" sz="12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Leader:</a:t>
                      </a:r>
                      <a:r>
                        <a:rPr lang="en" sz="1200">
                          <a:solidFill>
                            <a:schemeClr val="dk1"/>
                          </a:solidFill>
                          <a:latin typeface="Inter"/>
                          <a:ea typeface="Inter"/>
                          <a:cs typeface="Inter"/>
                          <a:sym typeface="Inter"/>
                        </a:rPr>
                        <a:t> Chiang Kai-shek</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Chiang Kai-shek, 1943</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7">
                            <a:extLst>
                              <a:ext uri="{A12FA001-AC4F-418D-AE19-62706E023703}">
                                <ahyp:hlinkClr val="tx"/>
                              </a:ext>
                            </a:extLst>
                          </a:hlinkClick>
                        </a:rPr>
                        <a:t>Image </a:t>
                      </a:r>
                      <a:r>
                        <a:rPr lang="en" sz="1200">
                          <a:solidFill>
                            <a:schemeClr val="dk1"/>
                          </a:solidFill>
                          <a:latin typeface="Inter"/>
                          <a:ea typeface="Inter"/>
                          <a:cs typeface="Inter"/>
                          <a:sym typeface="Inter"/>
                        </a:rPr>
                        <a:t>is courtesy of Wikimedia Commons and is in the Public Domain</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Party History and Beliefs: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Party created by Sun Yat-sen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China should become a democracy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Anti-communist, supported capitalism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Supported by wealthy Chinese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Allied with the United States after WWII</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3500" marB="63500" marR="63500" marL="63500">
                    <a:lnL cap="flat" cmpd="sng" w="12700">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gridSpan="2">
                  <a:txBody>
                    <a:bodyPr/>
                    <a:lstStyle/>
                    <a:p>
                      <a:pPr indent="0" lvl="0" marL="0" rtl="0" algn="ctr">
                        <a:spcBef>
                          <a:spcPts val="0"/>
                        </a:spcBef>
                        <a:spcAft>
                          <a:spcPts val="0"/>
                        </a:spcAft>
                        <a:buNone/>
                      </a:pPr>
                      <a:r>
                        <a:rPr b="1" lang="en" sz="1200">
                          <a:latin typeface="Inter"/>
                          <a:ea typeface="Inter"/>
                          <a:cs typeface="Inter"/>
                          <a:sym typeface="Inter"/>
                        </a:rPr>
                        <a:t>The Chinese Communist Party (CCP)</a:t>
                      </a:r>
                      <a:endParaRPr b="1" sz="1200">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Leader:</a:t>
                      </a:r>
                      <a:r>
                        <a:rPr lang="en" sz="1200">
                          <a:solidFill>
                            <a:schemeClr val="dk1"/>
                          </a:solidFill>
                          <a:latin typeface="Inter"/>
                          <a:ea typeface="Inter"/>
                          <a:cs typeface="Inter"/>
                          <a:sym typeface="Inter"/>
                        </a:rPr>
                        <a:t> Mao Zedong</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a:solidFill>
                            <a:schemeClr val="dk1"/>
                          </a:solidFill>
                          <a:latin typeface="Inter"/>
                          <a:ea typeface="Inter"/>
                          <a:cs typeface="Inter"/>
                          <a:sym typeface="Inter"/>
                        </a:rPr>
                        <a:t>Mao Zedong’s Official Portrait</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8">
                            <a:extLst>
                              <a:ext uri="{A12FA001-AC4F-418D-AE19-62706E023703}">
                                <ahyp:hlinkClr val="tx"/>
                              </a:ext>
                            </a:extLst>
                          </a:hlinkClick>
                        </a:rPr>
                        <a:t>Image </a:t>
                      </a:r>
                      <a:r>
                        <a:rPr lang="en" sz="1200">
                          <a:solidFill>
                            <a:schemeClr val="dk1"/>
                          </a:solidFill>
                          <a:latin typeface="Inter"/>
                          <a:ea typeface="Inter"/>
                          <a:cs typeface="Inter"/>
                          <a:sym typeface="Inter"/>
                        </a:rPr>
                        <a:t>is courtesy of Wikimedia Commons and is Public Domain</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Party History and Beliefs:</a:t>
                      </a:r>
                      <a:endParaRPr b="1"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China should be a communist nation like Russia</a:t>
                      </a:r>
                      <a:endParaRPr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government should take over private property and redistribute it to all equally</a:t>
                      </a:r>
                      <a:endParaRPr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Supported by the peasants and poor</a:t>
                      </a:r>
                      <a:endParaRPr sz="1200">
                        <a:solidFill>
                          <a:schemeClr val="dk1"/>
                        </a:solidFill>
                        <a:latin typeface="Inter"/>
                        <a:ea typeface="Inter"/>
                        <a:cs typeface="Inter"/>
                        <a:sym typeface="Inter"/>
                      </a:endParaRPr>
                    </a:p>
                    <a:p>
                      <a:pPr indent="-304800" lvl="0" marL="3048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Supported by the USSR</a:t>
                      </a:r>
                      <a:endParaRPr sz="1200">
                        <a:solidFill>
                          <a:schemeClr val="dk1"/>
                        </a:solidFill>
                        <a:latin typeface="Inter"/>
                        <a:ea typeface="Inter"/>
                        <a:cs typeface="Inter"/>
                        <a:sym typeface="Inter"/>
                      </a:endParaRPr>
                    </a:p>
                  </a:txBody>
                  <a:tcPr marT="63500" marB="63500" marR="63500" marL="635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bl>
          </a:graphicData>
        </a:graphic>
      </p:graphicFrame>
      <p:sp>
        <p:nvSpPr>
          <p:cNvPr id="63" name="Google Shape;63;p13"/>
          <p:cNvSpPr txBox="1"/>
          <p:nvPr/>
        </p:nvSpPr>
        <p:spPr>
          <a:xfrm>
            <a:off x="328075" y="7696825"/>
            <a:ext cx="6976800" cy="16161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would you support if you were a wealthy landlord? Why?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Who would you support if you were a peasant? Why?</a:t>
            </a:r>
            <a:endParaRPr sz="1200">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Calibri"/>
              <a:ea typeface="Calibri"/>
              <a:cs typeface="Calibri"/>
              <a:sym typeface="Calibri"/>
            </a:endParaRPr>
          </a:p>
          <a:p>
            <a:pPr indent="0" lvl="0" marL="0" rtl="0" algn="l">
              <a:spcBef>
                <a:spcPts val="0"/>
              </a:spcBef>
              <a:spcAft>
                <a:spcPts val="0"/>
              </a:spcAft>
              <a:buNone/>
            </a:pPr>
            <a:r>
              <a:t/>
            </a:r>
            <a:endParaRPr sz="1100">
              <a:solidFill>
                <a:schemeClr val="dk1"/>
              </a:solidFill>
              <a:latin typeface="Calibri"/>
              <a:ea typeface="Calibri"/>
              <a:cs typeface="Calibri"/>
              <a:sym typeface="Calibri"/>
            </a:endParaRPr>
          </a:p>
          <a:p>
            <a:pPr indent="0" lvl="0" marL="0" rtl="0" algn="l">
              <a:spcBef>
                <a:spcPts val="0"/>
              </a:spcBef>
              <a:spcAft>
                <a:spcPts val="0"/>
              </a:spcAft>
              <a:buNone/>
            </a:pPr>
            <a:r>
              <a:t/>
            </a:r>
            <a:endParaRPr sz="11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2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E</a:t>
            </a:r>
            <a:endParaRPr b="1" sz="2200">
              <a:solidFill>
                <a:schemeClr val="dk1"/>
              </a:solidFill>
              <a:latin typeface="Plus Jakarta Sans"/>
              <a:ea typeface="Plus Jakarta Sans"/>
              <a:cs typeface="Plus Jakarta Sans"/>
              <a:sym typeface="Plus Jakarta Sans"/>
            </a:endParaRPr>
          </a:p>
        </p:txBody>
      </p:sp>
      <p:sp>
        <p:nvSpPr>
          <p:cNvPr id="166" name="Google Shape;166;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8" name="Google Shape;168;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9" name="Google Shape;169;p2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0" name="Google Shape;170;p22"/>
          <p:cNvSpPr txBox="1"/>
          <p:nvPr/>
        </p:nvSpPr>
        <p:spPr>
          <a:xfrm>
            <a:off x="482600" y="1002050"/>
            <a:ext cx="689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The End of WWII and Defeat of the Nationalists</a:t>
            </a:r>
            <a:endParaRPr b="1" sz="1200">
              <a:latin typeface="Inter"/>
              <a:ea typeface="Inter"/>
              <a:cs typeface="Inter"/>
              <a:sym typeface="Inter"/>
            </a:endParaRPr>
          </a:p>
        </p:txBody>
      </p:sp>
      <p:sp>
        <p:nvSpPr>
          <p:cNvPr id="171" name="Google Shape;171;p22"/>
          <p:cNvSpPr txBox="1"/>
          <p:nvPr/>
        </p:nvSpPr>
        <p:spPr>
          <a:xfrm>
            <a:off x="544050" y="4867613"/>
            <a:ext cx="6557700" cy="1108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Pictured here is former Chinese Chairman Mao Zedong announcing the founding of the People's Republic of China on October 1 1949.</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rPr lang="en" sz="1200">
                <a:solidFill>
                  <a:srgbClr val="252525"/>
                </a:solidFill>
                <a:highlight>
                  <a:srgbClr val="FFFFFF"/>
                </a:highlight>
                <a:latin typeface="Inter"/>
                <a:ea typeface="Inter"/>
                <a:cs typeface="Inter"/>
                <a:sym typeface="Inter"/>
              </a:rPr>
              <a:t>Image is courtesy of wikimedia commons and is in the public domain</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p:txBody>
      </p:sp>
      <p:sp>
        <p:nvSpPr>
          <p:cNvPr id="172" name="Google Shape;172;p22"/>
          <p:cNvSpPr txBox="1"/>
          <p:nvPr/>
        </p:nvSpPr>
        <p:spPr>
          <a:xfrm>
            <a:off x="349400" y="5714013"/>
            <a:ext cx="7073700" cy="3509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1945, the United States used two nuclear bombs against the Japanese. The Japanese surrendered, ending World War II. As a result, they withdrew their troops from China and hostilities between the KMT and CCP reignited.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From 1945 to 1949, the two groups engaged in an all out civil war. The Communists continued to gain support from the peasants, expand their territory, and promote propaganda that painted the Nationalists as too loyal to the United States to act in China’s best interests. As the Communists conquered more regions of China, they brought the land reforms to peasants throughout that country that made them so popular in the Northwest. They encouraged peasants to seize landlords’ fields and other property. The Communist party leaders believed that to crack peasants’ fear of the local elite and overcome the traditional respect for property rights required unleashing the hatred of the oppressed. Teams of activists moved through the villages, organizing the poor in “speak bitterness” meetings targeted at landlords and Nationalist supporters, to punish and often to kill them, and to distribute their land and property.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pic>
        <p:nvPicPr>
          <p:cNvPr id="173" name="Google Shape;173;p22"/>
          <p:cNvPicPr preferRelativeResize="0"/>
          <p:nvPr/>
        </p:nvPicPr>
        <p:blipFill>
          <a:blip r:embed="rId5">
            <a:alphaModFix/>
          </a:blip>
          <a:stretch>
            <a:fillRect/>
          </a:stretch>
        </p:blipFill>
        <p:spPr>
          <a:xfrm>
            <a:off x="1558299" y="1371350"/>
            <a:ext cx="4529225" cy="3509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2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E - continued</a:t>
            </a:r>
            <a:endParaRPr b="1" sz="2200">
              <a:solidFill>
                <a:schemeClr val="dk1"/>
              </a:solidFill>
              <a:latin typeface="Plus Jakarta Sans"/>
              <a:ea typeface="Plus Jakarta Sans"/>
              <a:cs typeface="Plus Jakarta Sans"/>
              <a:sym typeface="Plus Jakarta Sans"/>
            </a:endParaRPr>
          </a:p>
        </p:txBody>
      </p:sp>
      <p:sp>
        <p:nvSpPr>
          <p:cNvPr id="179" name="Google Shape;179;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0" name="Google Shape;180;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2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3" name="Google Shape;183;p23"/>
          <p:cNvSpPr txBox="1"/>
          <p:nvPr/>
        </p:nvSpPr>
        <p:spPr>
          <a:xfrm>
            <a:off x="349350" y="1114925"/>
            <a:ext cx="7073700" cy="1477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5715" rtl="0" algn="l">
              <a:spcBef>
                <a:spcPts val="0"/>
              </a:spcBef>
              <a:spcAft>
                <a:spcPts val="0"/>
              </a:spcAft>
              <a:buNone/>
            </a:pPr>
            <a:r>
              <a:rPr lang="en" sz="1200">
                <a:solidFill>
                  <a:schemeClr val="dk1"/>
                </a:solidFill>
                <a:latin typeface="Inter"/>
                <a:ea typeface="Inter"/>
                <a:cs typeface="Inter"/>
                <a:sym typeface="Inter"/>
              </a:rPr>
              <a:t>The Communists won military victory after military victory against the Nationalists. All along the way their armies grew with enthusiastic peasants joining the ranks. By the end of 1949, Chiang Kai-shek and the KMT retreated to Taiwan, an island off of the coast of China where they established their own country called the Republic of China. Mao Zedong and his Communist supporters unified the rest of China and on October 1, 1959, declared the establishment of the People’s Republic of China. Today, Taiwan was ruled by the KMT from 1928 to 2000 and is still an active party in the country, and China is still controlled by the CCP. </a:t>
            </a:r>
            <a:endParaRPr sz="1200">
              <a:solidFill>
                <a:schemeClr val="dk1"/>
              </a:solidFill>
              <a:latin typeface="Inter"/>
              <a:ea typeface="Inter"/>
              <a:cs typeface="Inter"/>
              <a:sym typeface="Inter"/>
            </a:endParaRPr>
          </a:p>
        </p:txBody>
      </p:sp>
      <p:sp>
        <p:nvSpPr>
          <p:cNvPr id="184" name="Google Shape;184;p23"/>
          <p:cNvSpPr txBox="1"/>
          <p:nvPr/>
        </p:nvSpPr>
        <p:spPr>
          <a:xfrm>
            <a:off x="381550" y="2787550"/>
            <a:ext cx="6992100" cy="24936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Based on this and all of the previous readings, why did Mao Zedong and the Communists win the Chinese Civil War?</a:t>
            </a:r>
            <a:endParaRPr sz="15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A</a:t>
            </a:r>
            <a:endParaRPr b="1" sz="2200">
              <a:solidFill>
                <a:schemeClr val="dk1"/>
              </a:solidFill>
              <a:latin typeface="Plus Jakarta Sans"/>
              <a:ea typeface="Plus Jakarta Sans"/>
              <a:cs typeface="Plus Jakarta Sans"/>
              <a:sym typeface="Plus Jakarta Sans"/>
            </a:endParaRPr>
          </a:p>
        </p:txBody>
      </p:sp>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3" name="Google Shape;73;p14"/>
          <p:cNvSpPr txBox="1"/>
          <p:nvPr/>
        </p:nvSpPr>
        <p:spPr>
          <a:xfrm>
            <a:off x="482550" y="971425"/>
            <a:ext cx="6807300" cy="73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Read the text, examine the images, and watch the video clips about each of the major events of the Chinese Civil War, then answer the questions that accompany each event. </a:t>
            </a:r>
            <a:endParaRPr sz="1200">
              <a:solidFill>
                <a:schemeClr val="dk1"/>
              </a:solidFill>
              <a:latin typeface="Inter"/>
              <a:ea typeface="Inter"/>
              <a:cs typeface="Inter"/>
              <a:sym typeface="Inter"/>
            </a:endParaRPr>
          </a:p>
        </p:txBody>
      </p:sp>
      <p:sp>
        <p:nvSpPr>
          <p:cNvPr id="74" name="Google Shape;74;p14"/>
          <p:cNvSpPr txBox="1"/>
          <p:nvPr/>
        </p:nvSpPr>
        <p:spPr>
          <a:xfrm>
            <a:off x="482550" y="1826500"/>
            <a:ext cx="68910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Cooperation with the Soviet Union and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the Expulsion of the Communists from the Nationalist Party</a:t>
            </a:r>
            <a:endParaRPr b="1" sz="1200">
              <a:latin typeface="Inter"/>
              <a:ea typeface="Inter"/>
              <a:cs typeface="Inter"/>
              <a:sym typeface="Inter"/>
            </a:endParaRPr>
          </a:p>
        </p:txBody>
      </p:sp>
      <p:pic>
        <p:nvPicPr>
          <p:cNvPr id="75" name="Google Shape;75;p14"/>
          <p:cNvPicPr preferRelativeResize="0"/>
          <p:nvPr/>
        </p:nvPicPr>
        <p:blipFill rotWithShape="1">
          <a:blip r:embed="rId5">
            <a:alphaModFix/>
          </a:blip>
          <a:srcRect b="5218" l="0" r="0" t="24924"/>
          <a:stretch/>
        </p:blipFill>
        <p:spPr>
          <a:xfrm>
            <a:off x="1028700" y="2380600"/>
            <a:ext cx="5715000" cy="2295525"/>
          </a:xfrm>
          <a:prstGeom prst="rect">
            <a:avLst/>
          </a:prstGeom>
          <a:noFill/>
          <a:ln>
            <a:noFill/>
          </a:ln>
        </p:spPr>
      </p:pic>
      <p:sp>
        <p:nvSpPr>
          <p:cNvPr id="76" name="Google Shape;76;p14"/>
          <p:cNvSpPr txBox="1"/>
          <p:nvPr/>
        </p:nvSpPr>
        <p:spPr>
          <a:xfrm>
            <a:off x="1028700" y="4736700"/>
            <a:ext cx="5715000" cy="5541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Communists being rounded up by the KMT in one of the purges.</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6">
                  <a:extLst>
                    <a:ext uri="{A12FA001-AC4F-418D-AE19-62706E023703}">
                      <ahyp:hlinkClr val="tx"/>
                    </a:ext>
                  </a:extLst>
                </a:hlinkClick>
              </a:rPr>
              <a:t>Image </a:t>
            </a:r>
            <a:r>
              <a:rPr lang="en" sz="1200">
                <a:solidFill>
                  <a:schemeClr val="dk1"/>
                </a:solidFill>
                <a:latin typeface="Inter"/>
                <a:ea typeface="Inter"/>
                <a:cs typeface="Inter"/>
                <a:sym typeface="Inter"/>
              </a:rPr>
              <a:t>is courtesy of Wikimedia Commons and is Public Domain</a:t>
            </a:r>
            <a:endParaRPr b="1" sz="1200">
              <a:solidFill>
                <a:schemeClr val="dk1"/>
              </a:solidFill>
              <a:latin typeface="Inter"/>
              <a:ea typeface="Inter"/>
              <a:cs typeface="Inter"/>
              <a:sym typeface="Inter"/>
            </a:endParaRPr>
          </a:p>
        </p:txBody>
      </p:sp>
      <p:sp>
        <p:nvSpPr>
          <p:cNvPr id="77" name="Google Shape;77;p14"/>
          <p:cNvSpPr txBox="1"/>
          <p:nvPr/>
        </p:nvSpPr>
        <p:spPr>
          <a:xfrm>
            <a:off x="349350" y="5503575"/>
            <a:ext cx="7073700" cy="3694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After the fall of the Qing the Nationalist Party and the Communist Party worked together led by Sun Yat-Sen, a Chinese nationalist, with the support of the Soviet Union to create a military and defeat warlords in China who supported bringing back a monarchy to rule the country.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Soviet Union’s government believed that it was their duty as the first communist nation in the world to support the creation of other communist nations. In addition, China was an important ally to the Soviet Union because they shared a long border and both felt threatened by the increasing power of the Japanese. The Soviets invited leaders of the KMT and CCP to Moscow where they were trained to create a Soviet-styled government and military. The USSR also sent advisors to China to assist in the creation of a socialist state.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Though they were allied against the warlords, there were disagreements between the KMT and CCP. The Communists were set on the idea of starting a revolution in China led by the peasants, while the Nationalists were more concerned with gaining control of the country and reforming it through the leadership of their government. As a result, Chiang Kai-shek, the military leader of the KMT who took control of the party after Sun Yat-Sen’s death in 1925, refused to allow Communist Party members to hold important positions in the government.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A - continued</a:t>
            </a:r>
            <a:endParaRPr b="1" sz="2200">
              <a:solidFill>
                <a:schemeClr val="dk1"/>
              </a:solidFill>
              <a:latin typeface="Plus Jakarta Sans"/>
              <a:ea typeface="Plus Jakarta Sans"/>
              <a:cs typeface="Plus Jakarta Sans"/>
              <a:sym typeface="Plus Jakarta Sans"/>
            </a:endParaRPr>
          </a:p>
        </p:txBody>
      </p:sp>
      <p:sp>
        <p:nvSpPr>
          <p:cNvPr id="83" name="Google Shape;83;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4" name="Google Shape;84;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5" name="Google Shape;8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6" name="Google Shape;86;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7" name="Google Shape;87;p15"/>
          <p:cNvSpPr txBox="1"/>
          <p:nvPr/>
        </p:nvSpPr>
        <p:spPr>
          <a:xfrm>
            <a:off x="349350" y="1114925"/>
            <a:ext cx="7073700" cy="314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During a successful military campaign called the Northern Expedition in which the alliance defeated many warlords, the Communists started peasant revolts that led to violence against landlords and other rural power holders and encouraged industrial workers in cities to strike. This event led to a division in the party. The Communists wanted to continue their alliance with the Soviets, which the KMT were more and more weary of, and the Communists were afraid that the KMT might ally itself with imperial powers from Europe, Japan, or the United States to get what they wanted.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Chiang Kai-Shek and those loyal to him in the KMT expelled the Communists from their party in 1927. </a:t>
            </a:r>
            <a:r>
              <a:rPr lang="en" sz="1200">
                <a:solidFill>
                  <a:schemeClr val="dk1"/>
                </a:solidFill>
                <a:highlight>
                  <a:srgbClr val="FFFFFF"/>
                </a:highlight>
                <a:latin typeface="Inter"/>
                <a:ea typeface="Inter"/>
                <a:cs typeface="Inter"/>
                <a:sym typeface="Inter"/>
              </a:rPr>
              <a:t>KMT troops arrested many communists, and executed large numbers of them. The KMT then established a Nationalist government in Nanjing.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marR="5715" rtl="0" algn="l">
              <a:spcBef>
                <a:spcPts val="0"/>
              </a:spcBef>
              <a:spcAft>
                <a:spcPts val="0"/>
              </a:spcAft>
              <a:buNone/>
            </a:pPr>
            <a:r>
              <a:rPr lang="en" sz="1200">
                <a:solidFill>
                  <a:schemeClr val="dk1"/>
                </a:solidFill>
                <a:highlight>
                  <a:srgbClr val="FFFFFF"/>
                </a:highlight>
                <a:latin typeface="Inter"/>
                <a:ea typeface="Inter"/>
                <a:cs typeface="Inter"/>
                <a:sym typeface="Inter"/>
              </a:rPr>
              <a:t>Communist uprisings against the KMT were unsuccessful. The CCP lost most of its membership by death and defection. A few leaders and some scattered military bands began the process of creating military bases in the mountains and plains of central China, far away from centers of Nationalist power.</a:t>
            </a:r>
            <a:endParaRPr sz="1200">
              <a:solidFill>
                <a:schemeClr val="dk1"/>
              </a:solidFill>
              <a:latin typeface="Inter"/>
              <a:ea typeface="Inter"/>
              <a:cs typeface="Inter"/>
              <a:sym typeface="Inter"/>
            </a:endParaRPr>
          </a:p>
        </p:txBody>
      </p:sp>
      <p:sp>
        <p:nvSpPr>
          <p:cNvPr id="88" name="Google Shape;88;p15"/>
          <p:cNvSpPr txBox="1"/>
          <p:nvPr/>
        </p:nvSpPr>
        <p:spPr>
          <a:xfrm>
            <a:off x="457200" y="4450150"/>
            <a:ext cx="6796800" cy="4925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2-3 reasons why the</a:t>
            </a:r>
            <a:r>
              <a:rPr lang="en" sz="1200">
                <a:latin typeface="Inter"/>
                <a:ea typeface="Inter"/>
                <a:cs typeface="Inter"/>
                <a:sym typeface="Inter"/>
              </a:rPr>
              <a:t> Nationalists and Communists were separated.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At this point in the civil war, which side do you think will win? Highlight one.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Nationalists				 Communists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your choice above.</a:t>
            </a:r>
            <a:endParaRPr sz="12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2" name="Shape 92"/>
        <p:cNvGrpSpPr/>
        <p:nvPr/>
      </p:nvGrpSpPr>
      <p:grpSpPr>
        <a:xfrm>
          <a:off x="0" y="0"/>
          <a:ext cx="0" cy="0"/>
          <a:chOff x="0" y="0"/>
          <a:chExt cx="0" cy="0"/>
        </a:xfrm>
      </p:grpSpPr>
      <p:sp>
        <p:nvSpPr>
          <p:cNvPr id="93" name="Google Shape;93;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B</a:t>
            </a:r>
            <a:endParaRPr b="1" sz="2200">
              <a:solidFill>
                <a:schemeClr val="dk1"/>
              </a:solidFill>
              <a:latin typeface="Plus Jakarta Sans"/>
              <a:ea typeface="Plus Jakarta Sans"/>
              <a:cs typeface="Plus Jakarta Sans"/>
              <a:sym typeface="Plus Jakarta Sans"/>
            </a:endParaRPr>
          </a:p>
        </p:txBody>
      </p:sp>
      <p:sp>
        <p:nvSpPr>
          <p:cNvPr id="94" name="Google Shape;9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5" name="Google Shape;9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7" name="Google Shape;97;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98" name="Google Shape;98;p16"/>
          <p:cNvSpPr txBox="1"/>
          <p:nvPr/>
        </p:nvSpPr>
        <p:spPr>
          <a:xfrm>
            <a:off x="482600" y="1002050"/>
            <a:ext cx="689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The KMT Consolidates and Expands its Power</a:t>
            </a:r>
            <a:endParaRPr b="1" sz="1200">
              <a:latin typeface="Inter"/>
              <a:ea typeface="Inter"/>
              <a:cs typeface="Inter"/>
              <a:sym typeface="Inter"/>
            </a:endParaRPr>
          </a:p>
        </p:txBody>
      </p:sp>
      <p:sp>
        <p:nvSpPr>
          <p:cNvPr id="99" name="Google Shape;99;p16"/>
          <p:cNvSpPr txBox="1"/>
          <p:nvPr/>
        </p:nvSpPr>
        <p:spPr>
          <a:xfrm>
            <a:off x="544050" y="4752150"/>
            <a:ext cx="6557700" cy="9234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Chiang Kai-shek inspecting KMT soldiers with shoes made of straw, 1945</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rPr lang="en" sz="1200">
                <a:solidFill>
                  <a:srgbClr val="252525"/>
                </a:solidFill>
                <a:highlight>
                  <a:srgbClr val="FFFFFF"/>
                </a:highlight>
                <a:latin typeface="Inter"/>
                <a:ea typeface="Inter"/>
                <a:cs typeface="Inter"/>
                <a:sym typeface="Inter"/>
              </a:rPr>
              <a:t>Image is courtesy of Wikimedia Commons and is Public Domain</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a:p>
            <a:pPr indent="0" lvl="0" marL="0" rtl="0" algn="r">
              <a:spcBef>
                <a:spcPts val="0"/>
              </a:spcBef>
              <a:spcAft>
                <a:spcPts val="0"/>
              </a:spcAft>
              <a:buNone/>
            </a:pPr>
            <a:r>
              <a:t/>
            </a:r>
            <a:endParaRPr sz="1200">
              <a:solidFill>
                <a:srgbClr val="252525"/>
              </a:solidFill>
              <a:highlight>
                <a:srgbClr val="FFFFFF"/>
              </a:highlight>
              <a:latin typeface="Inter"/>
              <a:ea typeface="Inter"/>
              <a:cs typeface="Inter"/>
              <a:sym typeface="Inter"/>
            </a:endParaRPr>
          </a:p>
        </p:txBody>
      </p:sp>
      <p:sp>
        <p:nvSpPr>
          <p:cNvPr id="100" name="Google Shape;100;p16"/>
          <p:cNvSpPr txBox="1"/>
          <p:nvPr/>
        </p:nvSpPr>
        <p:spPr>
          <a:xfrm>
            <a:off x="349350" y="5270063"/>
            <a:ext cx="7073700" cy="3509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Between 1928 and 1937, the Nationalist Party, led by Chiang Kai-shek had a string of military successes. They defeated rival warlords and pushed the Communists back away from important cities. Chiang owed his success to great financial resources and foreign weapons he gained from trading with other countries, including Europeans and the United States.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Sun Yat-sen established the KMT to bring democracy to China, but under Chiang Kai-shek the military ruled. The Nationalists created a modern government and a coherent monetary and banking system and improved taxation. They expanded the public educational system, developed a network of transportation and communication facilities, and encouraged industry and commerce.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Urban and wealthy Chinese benefited from living in Nationalist controlled areas of China. The KMT did little help people that lived in villages, hamlets, and small towns. For example, they did not try to modernize agricultural techniques. The KMT required that people in the territory they controlled serve in the military and heavily taxed people to support the civil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pic>
        <p:nvPicPr>
          <p:cNvPr id="101" name="Google Shape;101;p16"/>
          <p:cNvPicPr preferRelativeResize="0"/>
          <p:nvPr/>
        </p:nvPicPr>
        <p:blipFill>
          <a:blip r:embed="rId5">
            <a:alphaModFix/>
          </a:blip>
          <a:stretch>
            <a:fillRect/>
          </a:stretch>
        </p:blipFill>
        <p:spPr>
          <a:xfrm>
            <a:off x="1123950" y="1371350"/>
            <a:ext cx="5524500" cy="33909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5" name="Shape 105"/>
        <p:cNvGrpSpPr/>
        <p:nvPr/>
      </p:nvGrpSpPr>
      <p:grpSpPr>
        <a:xfrm>
          <a:off x="0" y="0"/>
          <a:ext cx="0" cy="0"/>
          <a:chOff x="0" y="0"/>
          <a:chExt cx="0" cy="0"/>
        </a:xfrm>
      </p:grpSpPr>
      <p:sp>
        <p:nvSpPr>
          <p:cNvPr id="106" name="Google Shape;106;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B - continued</a:t>
            </a:r>
            <a:endParaRPr b="1" sz="2200">
              <a:solidFill>
                <a:schemeClr val="dk1"/>
              </a:solidFill>
              <a:latin typeface="Plus Jakarta Sans"/>
              <a:ea typeface="Plus Jakarta Sans"/>
              <a:cs typeface="Plus Jakarta Sans"/>
              <a:sym typeface="Plus Jakarta Sans"/>
            </a:endParaRPr>
          </a:p>
        </p:txBody>
      </p:sp>
      <p:sp>
        <p:nvSpPr>
          <p:cNvPr id="107" name="Google Shape;107;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8" name="Google Shape;10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9" name="Google Shape;10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0" name="Google Shape;110;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1" name="Google Shape;111;p17"/>
          <p:cNvSpPr txBox="1"/>
          <p:nvPr/>
        </p:nvSpPr>
        <p:spPr>
          <a:xfrm>
            <a:off x="487800" y="1126950"/>
            <a:ext cx="6796800" cy="60339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were the Nationalists successful between 1928 and 1937? Explain 2-3 reasonings in your response.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Which social groups benefited from Nationalist rule? Which social groups did not?</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At this point in the civil war, which side do you think will win? Highlight one.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Nationalists				 Communists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your choice above.</a:t>
            </a:r>
            <a:endParaRPr sz="12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C</a:t>
            </a:r>
            <a:endParaRPr b="1" sz="2200">
              <a:solidFill>
                <a:schemeClr val="dk1"/>
              </a:solidFill>
              <a:latin typeface="Plus Jakarta Sans"/>
              <a:ea typeface="Plus Jakarta Sans"/>
              <a:cs typeface="Plus Jakarta Sans"/>
              <a:sym typeface="Plus Jakarta Sans"/>
            </a:endParaRPr>
          </a:p>
        </p:txBody>
      </p:sp>
      <p:sp>
        <p:nvSpPr>
          <p:cNvPr id="117" name="Google Shape;117;p1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8" name="Google Shape;118;p18"/>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9" name="Google Shape;119;p1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0" name="Google Shape;120;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1" name="Google Shape;121;p18"/>
          <p:cNvSpPr txBox="1"/>
          <p:nvPr/>
        </p:nvSpPr>
        <p:spPr>
          <a:xfrm>
            <a:off x="491300" y="919800"/>
            <a:ext cx="68910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Communists Support the Peasants and the Long March</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Watch an excerpt of </a:t>
            </a:r>
            <a:r>
              <a:rPr lang="en" sz="1200" u="sng">
                <a:solidFill>
                  <a:srgbClr val="1155CC"/>
                </a:solidFill>
                <a:latin typeface="Inter"/>
                <a:ea typeface="Inter"/>
                <a:cs typeface="Inter"/>
                <a:sym typeface="Inter"/>
                <a:hlinkClick r:id="rId5">
                  <a:extLst>
                    <a:ext uri="{A12FA001-AC4F-418D-AE19-62706E023703}">
                      <ahyp:hlinkClr val="tx"/>
                    </a:ext>
                  </a:extLst>
                </a:hlinkClick>
              </a:rPr>
              <a:t>this documentary about The Long March (9:25-14:41)</a:t>
            </a:r>
            <a:r>
              <a:rPr lang="en" sz="1200">
                <a:solidFill>
                  <a:schemeClr val="dk1"/>
                </a:solidFill>
                <a:latin typeface="Inter"/>
                <a:ea typeface="Inter"/>
                <a:cs typeface="Inter"/>
                <a:sym typeface="Inter"/>
              </a:rPr>
              <a:t> then read the text below and answer the questions that follow. </a:t>
            </a:r>
            <a:endParaRPr b="1" sz="1200">
              <a:latin typeface="Inter"/>
              <a:ea typeface="Inter"/>
              <a:cs typeface="Inter"/>
              <a:sym typeface="Inter"/>
            </a:endParaRPr>
          </a:p>
        </p:txBody>
      </p:sp>
      <p:sp>
        <p:nvSpPr>
          <p:cNvPr id="122" name="Google Shape;122;p18"/>
          <p:cNvSpPr txBox="1"/>
          <p:nvPr/>
        </p:nvSpPr>
        <p:spPr>
          <a:xfrm>
            <a:off x="381550" y="5232811"/>
            <a:ext cx="47115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Map depicting The Long March (1934-1935) during which Mao Zedong led the Communists away from KMT troops to safety in the North where they could consolidate their power for later offenses. Image is courtesy of wikimedia commons and is in the public domain</a:t>
            </a:r>
            <a:endParaRPr sz="1200">
              <a:solidFill>
                <a:srgbClr val="252525"/>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252525"/>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252525"/>
              </a:solidFill>
              <a:highlight>
                <a:srgbClr val="FFFFFF"/>
              </a:highlight>
              <a:latin typeface="Inter"/>
              <a:ea typeface="Inter"/>
              <a:cs typeface="Inter"/>
              <a:sym typeface="Inter"/>
            </a:endParaRPr>
          </a:p>
        </p:txBody>
      </p:sp>
      <p:pic>
        <p:nvPicPr>
          <p:cNvPr id="123" name="Google Shape;123;p18"/>
          <p:cNvPicPr preferRelativeResize="0"/>
          <p:nvPr/>
        </p:nvPicPr>
        <p:blipFill>
          <a:blip r:embed="rId6">
            <a:alphaModFix/>
          </a:blip>
          <a:stretch>
            <a:fillRect/>
          </a:stretch>
        </p:blipFill>
        <p:spPr>
          <a:xfrm>
            <a:off x="381600" y="1658700"/>
            <a:ext cx="4711400" cy="3536318"/>
          </a:xfrm>
          <a:prstGeom prst="rect">
            <a:avLst/>
          </a:prstGeom>
          <a:noFill/>
          <a:ln>
            <a:noFill/>
          </a:ln>
        </p:spPr>
      </p:pic>
      <p:pic>
        <p:nvPicPr>
          <p:cNvPr id="124" name="Google Shape;124;p18"/>
          <p:cNvPicPr preferRelativeResize="0"/>
          <p:nvPr/>
        </p:nvPicPr>
        <p:blipFill rotWithShape="1">
          <a:blip r:embed="rId7">
            <a:alphaModFix/>
          </a:blip>
          <a:srcRect b="3019" l="47618" r="9047" t="12627"/>
          <a:stretch/>
        </p:blipFill>
        <p:spPr>
          <a:xfrm>
            <a:off x="5340200" y="1658700"/>
            <a:ext cx="1914525" cy="3536318"/>
          </a:xfrm>
          <a:prstGeom prst="rect">
            <a:avLst/>
          </a:prstGeom>
          <a:noFill/>
          <a:ln>
            <a:noFill/>
          </a:ln>
        </p:spPr>
      </p:pic>
      <p:sp>
        <p:nvSpPr>
          <p:cNvPr id="125" name="Google Shape;125;p18"/>
          <p:cNvSpPr txBox="1"/>
          <p:nvPr/>
        </p:nvSpPr>
        <p:spPr>
          <a:xfrm>
            <a:off x="5414825" y="5318436"/>
            <a:ext cx="1839900" cy="738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1200">
                <a:solidFill>
                  <a:schemeClr val="dk1"/>
                </a:solidFill>
                <a:latin typeface="Inter"/>
                <a:ea typeface="Inter"/>
                <a:cs typeface="Inter"/>
                <a:sym typeface="Inter"/>
              </a:rPr>
              <a:t>Mao Zedong in 1938. </a:t>
            </a:r>
            <a:endParaRPr sz="1200">
              <a:solidFill>
                <a:schemeClr val="dk1"/>
              </a:solidFill>
              <a:latin typeface="Inter"/>
              <a:ea typeface="Inter"/>
              <a:cs typeface="Inter"/>
              <a:sym typeface="Inter"/>
            </a:endParaRPr>
          </a:p>
          <a:p>
            <a:pPr indent="0" lvl="0" marL="0" rtl="0" algn="r">
              <a:spcBef>
                <a:spcPts val="0"/>
              </a:spcBef>
              <a:spcAft>
                <a:spcPts val="0"/>
              </a:spcAft>
              <a:buNone/>
            </a:pPr>
            <a:r>
              <a:rPr lang="en" sz="1200" u="sng">
                <a:solidFill>
                  <a:srgbClr val="1155CC"/>
                </a:solidFill>
                <a:latin typeface="Inter"/>
                <a:ea typeface="Inter"/>
                <a:cs typeface="Inter"/>
                <a:sym typeface="Inter"/>
                <a:hlinkClick r:id="rId8">
                  <a:extLst>
                    <a:ext uri="{A12FA001-AC4F-418D-AE19-62706E023703}">
                      <ahyp:hlinkClr val="tx"/>
                    </a:ext>
                  </a:extLst>
                </a:hlinkClick>
              </a:rPr>
              <a:t>Image</a:t>
            </a:r>
            <a:r>
              <a:rPr lang="en" sz="1200">
                <a:solidFill>
                  <a:schemeClr val="dk1"/>
                </a:solidFill>
                <a:latin typeface="Inter"/>
                <a:ea typeface="Inter"/>
                <a:cs typeface="Inter"/>
                <a:sym typeface="Inter"/>
              </a:rPr>
              <a:t> is in the public domain</a:t>
            </a:r>
            <a:r>
              <a:rPr lang="en" sz="600">
                <a:solidFill>
                  <a:schemeClr val="dk1"/>
                </a:solidFill>
                <a:latin typeface="Calibri"/>
                <a:ea typeface="Calibri"/>
                <a:cs typeface="Calibri"/>
                <a:sym typeface="Calibri"/>
              </a:rPr>
              <a:t>.</a:t>
            </a:r>
            <a:endParaRPr sz="600">
              <a:solidFill>
                <a:schemeClr val="dk1"/>
              </a:solidFill>
              <a:latin typeface="Calibri"/>
              <a:ea typeface="Calibri"/>
              <a:cs typeface="Calibri"/>
              <a:sym typeface="Calibri"/>
            </a:endParaRPr>
          </a:p>
        </p:txBody>
      </p:sp>
      <p:sp>
        <p:nvSpPr>
          <p:cNvPr id="126" name="Google Shape;126;p18"/>
          <p:cNvSpPr txBox="1"/>
          <p:nvPr/>
        </p:nvSpPr>
        <p:spPr>
          <a:xfrm>
            <a:off x="406100" y="6260950"/>
            <a:ext cx="6891000" cy="3324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Nationalists controlled most of the cities in China in the 1930s, but the Communists were able to consolidate power in regions of the south where they instituted communist reforms. In fifteen rural bases in central China, they took land from wealthy warlords and redistributed it to the peasants.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In 1934, the Nationalist army started another campaign to defeat the Communists. Outnumbered and a poorly trained and equipped army, the CCP and the peasants that followed them decided to retreat.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The retreat, led by Mao Zedong, is known as the Long March. The march lasted a year and covered around 6,000 miles ending in Northwest China.  Along the way, the Communist army confiscated property and weapons from local warlords and landlords, and recruited peasants and the poor into their ranks. The Communist supporters marched over difficult terrain across rivers, over mountains, and through drastic changes in weather. Of the 90,000-100,000 people who began the Long March, only around 7,000-8,000 arrived at their final destination. The Communists had marched to safety away from the reach of the KMT military and Mao Zedong became the leader of their new settlement.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1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C - continued</a:t>
            </a:r>
            <a:endParaRPr b="1" sz="2200">
              <a:solidFill>
                <a:schemeClr val="dk1"/>
              </a:solidFill>
              <a:latin typeface="Plus Jakarta Sans"/>
              <a:ea typeface="Plus Jakarta Sans"/>
              <a:cs typeface="Plus Jakarta Sans"/>
              <a:sym typeface="Plus Jakarta Sans"/>
            </a:endParaRPr>
          </a:p>
        </p:txBody>
      </p:sp>
      <p:sp>
        <p:nvSpPr>
          <p:cNvPr id="132" name="Google Shape;132;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3" name="Google Shape;133;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5" name="Google Shape;135;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6" name="Google Shape;136;p19"/>
          <p:cNvSpPr txBox="1"/>
          <p:nvPr/>
        </p:nvSpPr>
        <p:spPr>
          <a:xfrm>
            <a:off x="487800" y="1126950"/>
            <a:ext cx="6796800" cy="6218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did Mao and the Communists take the Long March?</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How did the Communists benefit from the Long March?</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At this point in the civil war, which side do you think will win? Highlight one.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Nationalists				 Communists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Explain your choice above.</a:t>
            </a:r>
            <a:endParaRPr sz="1200">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D</a:t>
            </a:r>
            <a:endParaRPr b="1" sz="2200">
              <a:solidFill>
                <a:schemeClr val="dk1"/>
              </a:solidFill>
              <a:latin typeface="Plus Jakarta Sans"/>
              <a:ea typeface="Plus Jakarta Sans"/>
              <a:cs typeface="Plus Jakarta Sans"/>
              <a:sym typeface="Plus Jakarta Sans"/>
            </a:endParaRPr>
          </a:p>
        </p:txBody>
      </p:sp>
      <p:sp>
        <p:nvSpPr>
          <p:cNvPr id="142" name="Google Shape;142;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3" name="Google Shape;143;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4" name="Google Shape;144;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5" name="Google Shape;145;p2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6" name="Google Shape;146;p20"/>
          <p:cNvSpPr txBox="1"/>
          <p:nvPr/>
        </p:nvSpPr>
        <p:spPr>
          <a:xfrm>
            <a:off x="473650" y="919800"/>
            <a:ext cx="689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latin typeface="Inter"/>
                <a:ea typeface="Inter"/>
                <a:cs typeface="Inter"/>
                <a:sym typeface="Inter"/>
              </a:rPr>
              <a:t>The United Front Against Japan and Rise of Communist Power (1937-1945)</a:t>
            </a:r>
            <a:endParaRPr b="1" sz="1200">
              <a:latin typeface="Inter"/>
              <a:ea typeface="Inter"/>
              <a:cs typeface="Inter"/>
              <a:sym typeface="Inter"/>
            </a:endParaRPr>
          </a:p>
        </p:txBody>
      </p:sp>
      <p:sp>
        <p:nvSpPr>
          <p:cNvPr id="147" name="Google Shape;147;p20"/>
          <p:cNvSpPr txBox="1"/>
          <p:nvPr/>
        </p:nvSpPr>
        <p:spPr>
          <a:xfrm>
            <a:off x="5338025" y="3299325"/>
            <a:ext cx="2231400" cy="1662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252525"/>
                </a:solidFill>
                <a:highlight>
                  <a:srgbClr val="FFFFFF"/>
                </a:highlight>
                <a:latin typeface="Inter"/>
                <a:ea typeface="Inter"/>
                <a:cs typeface="Inter"/>
                <a:sym typeface="Inter"/>
              </a:rPr>
              <a:t>Source: </a:t>
            </a:r>
            <a:r>
              <a:rPr lang="en" sz="1200">
                <a:solidFill>
                  <a:srgbClr val="252525"/>
                </a:solidFill>
                <a:highlight>
                  <a:srgbClr val="FFFFFF"/>
                </a:highlight>
                <a:latin typeface="Inter"/>
                <a:ea typeface="Inter"/>
                <a:cs typeface="Inter"/>
                <a:sym typeface="Inter"/>
              </a:rPr>
              <a:t>Japanese occupation (red) of eastern China near the end of the war, and Communist bases (striped), 1945. </a:t>
            </a:r>
            <a:endParaRPr sz="1200">
              <a:solidFill>
                <a:srgbClr val="252525"/>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rgbClr val="252525"/>
                </a:solidFill>
                <a:highlight>
                  <a:srgbClr val="FFFFFF"/>
                </a:highlight>
                <a:latin typeface="Inter"/>
                <a:ea typeface="Inter"/>
                <a:cs typeface="Inter"/>
                <a:sym typeface="Inter"/>
              </a:rPr>
              <a:t>Image is courtesy of wikimedia common and is in the public domain</a:t>
            </a:r>
            <a:endParaRPr sz="1200">
              <a:solidFill>
                <a:srgbClr val="252525"/>
              </a:solidFill>
              <a:highlight>
                <a:srgbClr val="FFFFFF"/>
              </a:highlight>
              <a:latin typeface="Inter"/>
              <a:ea typeface="Inter"/>
              <a:cs typeface="Inter"/>
              <a:sym typeface="Inter"/>
            </a:endParaRPr>
          </a:p>
        </p:txBody>
      </p:sp>
      <p:sp>
        <p:nvSpPr>
          <p:cNvPr id="148" name="Google Shape;148;p20"/>
          <p:cNvSpPr txBox="1"/>
          <p:nvPr/>
        </p:nvSpPr>
        <p:spPr>
          <a:xfrm>
            <a:off x="381550" y="6261025"/>
            <a:ext cx="7075200" cy="3324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1937, the Japanese invaded China. With a common enemy to face, the Nationalists and Communists stopped fighting one another for a limited time to defend against the Japanese. Though they were on the same side, the two parties rarely fought with one another.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the start of the war, the Japanese won victory after victory, eventually taking the capital Nanjing, where Japanese troops engaged in a brutal campaign called the Nanjing Massacre, sometimes referred to as the Rape of Nanjing or the Nanjing Atrocities.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Nationalist government, which was in control of Nanjing before the Japanese invasion, suffered. They lost the best of their modern armies, their air force, and access to the country’s major industries and railways. In areas of China controlled by the KMT, the people suffered as well.  Manufactured goods were scarce, and prices when up. The government did not have the ability to produce the food it needed to feed the population. Morale amongst the military and civilians in Nationalist controlled areas of China was very low in the late 1930s and early 1940s. Corruption spread in the bureaucracy and the armed forces. As the war dragged on, government measures to suppress dissent grew oppressive. </a:t>
            </a:r>
            <a:endParaRPr sz="1200">
              <a:solidFill>
                <a:schemeClr val="dk1"/>
              </a:solidFill>
              <a:latin typeface="Inter"/>
              <a:ea typeface="Inter"/>
              <a:cs typeface="Inter"/>
              <a:sym typeface="Inter"/>
            </a:endParaRPr>
          </a:p>
          <a:p>
            <a:pPr indent="0" lvl="0" marL="0" rtl="0" algn="r">
              <a:spcBef>
                <a:spcPts val="0"/>
              </a:spcBef>
              <a:spcAft>
                <a:spcPts val="0"/>
              </a:spcAft>
              <a:buNone/>
            </a:pPr>
            <a:r>
              <a:rPr b="1" i="1" lang="en" sz="1200">
                <a:solidFill>
                  <a:schemeClr val="dk1"/>
                </a:solidFill>
                <a:latin typeface="Inter"/>
                <a:ea typeface="Inter"/>
                <a:cs typeface="Inter"/>
                <a:sym typeface="Inter"/>
              </a:rPr>
              <a:t>Next page → </a:t>
            </a:r>
            <a:endParaRPr b="1" i="1" sz="1200">
              <a:solidFill>
                <a:schemeClr val="dk1"/>
              </a:solidFill>
              <a:latin typeface="Inter"/>
              <a:ea typeface="Inter"/>
              <a:cs typeface="Inter"/>
              <a:sym typeface="Inter"/>
            </a:endParaRPr>
          </a:p>
        </p:txBody>
      </p:sp>
      <p:pic>
        <p:nvPicPr>
          <p:cNvPr id="149" name="Google Shape;149;p20"/>
          <p:cNvPicPr preferRelativeResize="0"/>
          <p:nvPr/>
        </p:nvPicPr>
        <p:blipFill rotWithShape="1">
          <a:blip r:embed="rId5">
            <a:alphaModFix/>
          </a:blip>
          <a:srcRect b="0" l="25880" r="2547" t="3334"/>
          <a:stretch/>
        </p:blipFill>
        <p:spPr>
          <a:xfrm>
            <a:off x="381550" y="1231825"/>
            <a:ext cx="4810125" cy="50292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2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Document D - continued</a:t>
            </a:r>
            <a:endParaRPr b="1" sz="2200">
              <a:solidFill>
                <a:schemeClr val="dk1"/>
              </a:solidFill>
              <a:latin typeface="Plus Jakarta Sans"/>
              <a:ea typeface="Plus Jakarta Sans"/>
              <a:cs typeface="Plus Jakarta Sans"/>
              <a:sym typeface="Plus Jakarta Sans"/>
            </a:endParaRPr>
          </a:p>
        </p:txBody>
      </p:sp>
      <p:sp>
        <p:nvSpPr>
          <p:cNvPr id="155" name="Google Shape;155;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6" name="Google Shape;156;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7" name="Google Shape;157;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8" name="Google Shape;158;p2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9" name="Google Shape;159;p21"/>
          <p:cNvSpPr txBox="1"/>
          <p:nvPr/>
        </p:nvSpPr>
        <p:spPr>
          <a:xfrm>
            <a:off x="349350" y="1114925"/>
            <a:ext cx="7073700" cy="277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5715" rtl="0" algn="l">
              <a:spcBef>
                <a:spcPts val="0"/>
              </a:spcBef>
              <a:spcAft>
                <a:spcPts val="0"/>
              </a:spcAft>
              <a:buNone/>
            </a:pPr>
            <a:r>
              <a:rPr lang="en" sz="1200">
                <a:solidFill>
                  <a:schemeClr val="dk1"/>
                </a:solidFill>
                <a:latin typeface="Inter"/>
                <a:ea typeface="Inter"/>
                <a:cs typeface="Inter"/>
                <a:sym typeface="Inter"/>
              </a:rPr>
              <a:t>The Japanese invasion and WWII had the opposite effect on the CCP. The communist leaders had survived 10 years of civil war and had developed a unity, camaraderie, and powerful sense of mission. As a result their numbers and territory grew. Communist troop commanders and political officers in areas behind Japanese lines tried to mobilize the entire population against the enemy. Party members led village communities into greater participation in local government. They also organized and controlled peasants’ associations, labor unions, youth leagues, and women’s associations. The party experimented with various forms of economic cooperation to increase production. For example, farmers temporarily shared their tools and draft animals and worked the land collectively. This cooperation led to work-and-battle teams composed of younger peasants who, when threatened, went out to fight as guerrillas under direction of the local communist army and then returned to the fields when the crisis passed. As the Japanese military grip weakened at the end of World War II, the experienced communist armies and political organizers spread their system of government ever more widely.</a:t>
            </a:r>
            <a:endParaRPr sz="1200">
              <a:solidFill>
                <a:schemeClr val="dk1"/>
              </a:solidFill>
              <a:latin typeface="Inter"/>
              <a:ea typeface="Inter"/>
              <a:cs typeface="Inter"/>
              <a:sym typeface="Inter"/>
            </a:endParaRPr>
          </a:p>
          <a:p>
            <a:pPr indent="0" lvl="0" marL="0" marR="5715" rtl="0" algn="l">
              <a:spcBef>
                <a:spcPts val="0"/>
              </a:spcBef>
              <a:spcAft>
                <a:spcPts val="0"/>
              </a:spcAft>
              <a:buNone/>
            </a:pPr>
            <a:r>
              <a:t/>
            </a:r>
            <a:endParaRPr sz="1200">
              <a:solidFill>
                <a:schemeClr val="dk1"/>
              </a:solidFill>
              <a:latin typeface="Inter"/>
              <a:ea typeface="Inter"/>
              <a:cs typeface="Inter"/>
              <a:sym typeface="Inter"/>
            </a:endParaRPr>
          </a:p>
        </p:txBody>
      </p:sp>
      <p:sp>
        <p:nvSpPr>
          <p:cNvPr id="160" name="Google Shape;160;p21"/>
          <p:cNvSpPr txBox="1"/>
          <p:nvPr/>
        </p:nvSpPr>
        <p:spPr>
          <a:xfrm>
            <a:off x="349350" y="4080550"/>
            <a:ext cx="6992100" cy="53256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effect did the Japanese invasion and WWII have on Nationalist controlled areas of China?</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effect did the Japanese invasion and WWII have on the Chinese Communist Party?</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At this point in the civil war, which side do you think will win? Highlight one.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Nationalists				 Communists</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your choice above.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